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97" r:id="rId2"/>
    <p:sldId id="387" r:id="rId3"/>
    <p:sldId id="381" r:id="rId4"/>
    <p:sldId id="382" r:id="rId5"/>
    <p:sldId id="383" r:id="rId6"/>
    <p:sldId id="281" r:id="rId7"/>
    <p:sldId id="390" r:id="rId8"/>
    <p:sldId id="384" r:id="rId9"/>
    <p:sldId id="391" r:id="rId10"/>
    <p:sldId id="385" r:id="rId11"/>
    <p:sldId id="386" r:id="rId12"/>
    <p:sldId id="280" r:id="rId13"/>
    <p:sldId id="282" r:id="rId14"/>
    <p:sldId id="283" r:id="rId15"/>
    <p:sldId id="284" r:id="rId16"/>
    <p:sldId id="285" r:id="rId17"/>
    <p:sldId id="388" r:id="rId18"/>
    <p:sldId id="287" r:id="rId19"/>
    <p:sldId id="288" r:id="rId20"/>
    <p:sldId id="389" r:id="rId21"/>
    <p:sldId id="290" r:id="rId22"/>
    <p:sldId id="291" r:id="rId23"/>
    <p:sldId id="292" r:id="rId24"/>
    <p:sldId id="293" r:id="rId25"/>
    <p:sldId id="294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/>
  </p:normalViewPr>
  <p:slideViewPr>
    <p:cSldViewPr snapToGrid="0">
      <p:cViewPr varScale="1">
        <p:scale>
          <a:sx n="72" d="100"/>
          <a:sy n="72" d="100"/>
        </p:scale>
        <p:origin x="5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029F33-AAC5-4F05-981E-4ECB6DCC083F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8B2E7D-3EB6-4A1B-9E42-12C34EBC9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093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Plants are complex biological systems whose structure and function are determined by biomolecules. The term </a:t>
            </a:r>
            <a:r>
              <a:rPr lang="en-US" b="1" dirty="0"/>
              <a:t>biomolecular architecture</a:t>
            </a:r>
            <a:r>
              <a:rPr lang="en-US" dirty="0"/>
              <a:t> refers to the organization, interaction, and functional integration of biological molecules within plant cells and tissues.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E61FF1-85C0-4C1C-ACDC-283183FAB04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5135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E61FF1-85C0-4C1C-ACDC-283183FAB044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730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E34D5-22D4-4843-9208-D991B33A34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A27F1D-4136-4E9D-9AD4-D8228D9EC1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83536E-9DBD-41AA-9958-DA59AC481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8F6F1-ED2E-4432-AE48-48B707E8D7DD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1144E0-71DA-4F4E-9799-B0C0043A7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9AAF1D-520B-493D-B7B9-8F142C49D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75CF0-92C7-4D7E-BD16-368E97EAC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921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5896D-CE5C-480D-BF98-1160D649B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803F4B-1058-41FF-A484-A421F54CE3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9A1878-3204-46A1-8DBD-E2139CC05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8F6F1-ED2E-4432-AE48-48B707E8D7DD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A9EECD-FCB9-4E94-9648-EE935765F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64E358-41F5-40AC-BEB9-52D419876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75CF0-92C7-4D7E-BD16-368E97EAC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567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37CFEE-CBD8-4ED3-A31A-5F4B822775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644F09-54FB-4A86-B7E5-181D3DD284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2A341D-9E55-4B39-A4F8-F674B002C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8F6F1-ED2E-4432-AE48-48B707E8D7DD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A4283F-88A4-4DDC-B7AA-7DCE38BDF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CFF25A-0F7E-440C-A462-F75142C38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75CF0-92C7-4D7E-BD16-368E97EAC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231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06A9F-64F6-471A-A0DB-2C0A50054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F46F80-C2D1-496D-A88C-5B7B568872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308442-F977-4FCB-9B7A-270162000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8F6F1-ED2E-4432-AE48-48B707E8D7DD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3782C4-A115-4438-B0D1-D9492939E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B8336C-D47F-4859-833E-64E9187A6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75CF0-92C7-4D7E-BD16-368E97EAC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191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75E0C-0D2D-45BD-90DF-35E9C26DF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7AB141-9063-467E-BB92-AC99526A82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B3156F-9F45-40D7-B183-8CDB74738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8F6F1-ED2E-4432-AE48-48B707E8D7DD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35C46-DB33-41EA-9E6B-771DAFAF3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CA1098-A42C-4DE2-A00C-4ACC901FB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75CF0-92C7-4D7E-BD16-368E97EAC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061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D0E6B-9A2B-42C4-8324-657431ADF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721951-4E0A-4730-9058-B2B8B18475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DF46EA-6E35-4FCB-829C-5FA7B0F386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BB2D66-76A1-4EE9-8B1D-A914D44A8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8F6F1-ED2E-4432-AE48-48B707E8D7DD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D506DF-74CF-4581-8A2C-3A6CE26D4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FBB60B-9824-4095-98D5-E0C52B677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75CF0-92C7-4D7E-BD16-368E97EAC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526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2B775-2B0D-4567-A47C-FB7AC14D7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B29195-C480-4EDD-9C06-A8F8E661B5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B4D1AD-C32D-4F7D-96CC-5387730690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C42F01-01EE-4334-8421-1ED7D98533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77F52B-E9FE-44FC-BE47-F91294D440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43BD6F-1753-4962-9F2F-731050115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8F6F1-ED2E-4432-AE48-48B707E8D7DD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B7522F-223B-44C4-B136-844222922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C9BE350-3A58-4C8C-B173-F543C0ECE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75CF0-92C7-4D7E-BD16-368E97EAC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623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12EE5-EBE9-4A8A-9063-6F74E3461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9E4E50-D61B-4BAB-9CEC-0D152A15A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8F6F1-ED2E-4432-AE48-48B707E8D7DD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26B1EE-5C89-4BF4-820C-9A090B3FE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1DAAD4-EFFB-4A52-9E1C-6B20B5146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75CF0-92C7-4D7E-BD16-368E97EAC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512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85C8FA1-2D0B-4197-AA16-457255227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8F6F1-ED2E-4432-AE48-48B707E8D7DD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E07AC6-B49E-4BC4-B7E2-00DAF80C6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834A11-5C80-4B1A-A475-274C34C28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75CF0-92C7-4D7E-BD16-368E97EAC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201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1E146-A723-4C57-8644-5FB753437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793632-64E1-403E-A6A2-E97112D22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B00247-1FC4-4C5D-9B40-20070E6212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4DD9B6-4E12-4E34-825E-C31499035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8F6F1-ED2E-4432-AE48-48B707E8D7DD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0553C-5E33-4CB5-B670-77D6A5264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19A33E-BCA2-4613-B803-9D435F5D2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75CF0-92C7-4D7E-BD16-368E97EAC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649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0CD80-AAEF-4E07-9A31-FB51595F6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081962-DD5D-4A81-8DF9-55D9D1EE66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46FB91-8AED-41D2-9C61-399E8B6BB3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0A29D3-2CFD-4F91-AB9F-8ECF9495E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8F6F1-ED2E-4432-AE48-48B707E8D7DD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7194C1-DA84-45DD-B2D9-0201B1AFB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E08A9C-68A6-46C5-B2CE-DBE4E43E5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75CF0-92C7-4D7E-BD16-368E97EAC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21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A025CE-81B4-4E3E-A611-E9E9373D08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427771-71D8-49C3-BA16-CC68CE74AC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602E53-8467-4353-B6D1-29C4495047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8F6F1-ED2E-4432-AE48-48B707E8D7DD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D1323F-71BE-4727-9884-787F12BF59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16C259-B077-4EA6-9BE7-703E5D50B5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75CF0-92C7-4D7E-BD16-368E97EAC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542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627E53-564F-4C91-A06D-C29C4AA6F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MODULE 2.</a:t>
            </a:r>
            <a:br>
              <a:rPr lang="en-US" b="1" dirty="0"/>
            </a:br>
            <a:r>
              <a:rPr lang="en-US" b="1" dirty="0"/>
              <a:t>Biomolecular Architecture of Plants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59F138-2C93-4D64-8BBC-45C54AF297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1630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94D9C-A407-4E8E-BBB7-F521480E8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2.5. Biomolecular Interactions and Networks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5DC5C8-C2B0-4A04-A68A-A25D6C1497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Plant biomolecules function through complex interactions:</a:t>
            </a:r>
          </a:p>
          <a:p>
            <a:r>
              <a:rPr lang="en-US" dirty="0"/>
              <a:t>Enzyme–substrate interactions</a:t>
            </a:r>
          </a:p>
          <a:p>
            <a:r>
              <a:rPr lang="en-US" dirty="0"/>
              <a:t>Protein–protein interactions</a:t>
            </a:r>
          </a:p>
          <a:p>
            <a:r>
              <a:rPr lang="en-US" dirty="0"/>
              <a:t>DNA–protein interactions</a:t>
            </a:r>
          </a:p>
          <a:p>
            <a:r>
              <a:rPr lang="en-US" dirty="0"/>
              <a:t>Metabolic pathways and networks</a:t>
            </a:r>
          </a:p>
          <a:p>
            <a:pPr marL="0" indent="0">
              <a:buNone/>
            </a:pPr>
            <a:r>
              <a:rPr lang="en-US" b="1" dirty="0"/>
              <a:t>Applied Significance:</a:t>
            </a:r>
          </a:p>
          <a:p>
            <a:r>
              <a:rPr lang="en-US" dirty="0"/>
              <a:t>Understanding metabolic bottlenecks</a:t>
            </a:r>
          </a:p>
          <a:p>
            <a:r>
              <a:rPr lang="en-US" dirty="0"/>
              <a:t>Manipulating pathways for improved quality</a:t>
            </a:r>
          </a:p>
          <a:p>
            <a:r>
              <a:rPr lang="en-US" dirty="0"/>
              <a:t>Explaining genotype × environment interactions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0045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02B72-28C0-4566-8451-53165C2038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2.6. Biomolecular Architecture and Horticultural Traits</a:t>
            </a:r>
            <a:br>
              <a:rPr lang="en-US" b="1" dirty="0"/>
            </a:br>
            <a:r>
              <a:rPr lang="en-US" dirty="0"/>
              <a:t>Biomolecular architecture determines key horticultural traits: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FA5694C-9191-49F9-900F-A8BCD2E44BF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2583974"/>
          <a:ext cx="10515600" cy="2834640"/>
        </p:xfrm>
        <a:graphic>
          <a:graphicData uri="http://schemas.openxmlformats.org/drawingml/2006/table">
            <a:tbl>
              <a:tblPr/>
              <a:tblGrid>
                <a:gridCol w="3505200">
                  <a:extLst>
                    <a:ext uri="{9D8B030D-6E8A-4147-A177-3AD203B41FA5}">
                      <a16:colId xmlns:a16="http://schemas.microsoft.com/office/drawing/2014/main" val="546071729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46805623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57441751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/>
                        <a:t>Trait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Biomolecular Basis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Crop Examples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822849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Sweetness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Sugar metabolism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Fruits (banana, grape)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37285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Color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Pigments (anthocyanins, carotenoids)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tomato, flowers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99198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Aroma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Volatile compounds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coffee, spices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618843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Texture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Cell wall polymers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apple, mango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119641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Nutritional value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Vitamins, proteins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vegetables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214783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Stress tolerance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Protective proteins, metabolites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enset, coffee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64170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20380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92F3C-8BD3-4760-81F8-57DC38270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2800" b="1" dirty="0">
                <a:latin typeface="Arial" panose="020B0604020202020204" pitchFamily="34" charset="0"/>
              </a:rPr>
              <a:t>2.1 Why Biomolecules Matter in Horticulture?</a:t>
            </a:r>
            <a:br>
              <a:rPr lang="en-US" altLang="en-US" sz="2800" b="1" dirty="0">
                <a:latin typeface="Arial" panose="020B0604020202020204" pitchFamily="34" charset="0"/>
              </a:rPr>
            </a:br>
            <a:endParaRPr lang="en-US" sz="2800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35AF100-4F58-496C-B944-6D636E20D5D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07964" y="982807"/>
            <a:ext cx="11784036" cy="6036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Plants are biochemical systems.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Their growth, yield, quality, and stress tolerance depend on biomolecules.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Key Applied Concept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Traditional view: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Biomolecules are chemical compounds in plants.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Applied view: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Biomolecules determine crop productivity, quality, and economic value.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Thus, understanding biomolecules helps us answer questions like: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Why is coffee aromatic?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Why is mango sweet?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Why is enset rich in starch?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Why do some vegetables have high nutritional value?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40911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EFEA5-145D-4661-ABBB-3A78EEB0C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2.3 Carbohydrates in Plants (Applied Perspective)</a:t>
            </a:r>
            <a:br>
              <a:rPr lang="en-US" b="1" dirty="0"/>
            </a:br>
            <a:r>
              <a:rPr lang="en-US" b="1" dirty="0"/>
              <a:t>2.3.1 Types of Carbohydrates</a:t>
            </a:r>
            <a:br>
              <a:rPr lang="en-US" b="1" dirty="0"/>
            </a:b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51F3CF0-2A6A-41A1-A0AE-7FBCF8189F48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323557" y="2179320"/>
          <a:ext cx="11030244" cy="2072640"/>
        </p:xfrm>
        <a:graphic>
          <a:graphicData uri="http://schemas.openxmlformats.org/drawingml/2006/table">
            <a:tbl>
              <a:tblPr/>
              <a:tblGrid>
                <a:gridCol w="3676748">
                  <a:extLst>
                    <a:ext uri="{9D8B030D-6E8A-4147-A177-3AD203B41FA5}">
                      <a16:colId xmlns:a16="http://schemas.microsoft.com/office/drawing/2014/main" val="1060234122"/>
                    </a:ext>
                  </a:extLst>
                </a:gridCol>
                <a:gridCol w="3676748">
                  <a:extLst>
                    <a:ext uri="{9D8B030D-6E8A-4147-A177-3AD203B41FA5}">
                      <a16:colId xmlns:a16="http://schemas.microsoft.com/office/drawing/2014/main" val="4076232001"/>
                    </a:ext>
                  </a:extLst>
                </a:gridCol>
                <a:gridCol w="3676748">
                  <a:extLst>
                    <a:ext uri="{9D8B030D-6E8A-4147-A177-3AD203B41FA5}">
                      <a16:colId xmlns:a16="http://schemas.microsoft.com/office/drawing/2014/main" val="180795494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2800"/>
                        <a:t>Type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/>
                        <a:t>Examples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/>
                        <a:t>Function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51525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800"/>
                        <a:t>Monosaccharides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/>
                        <a:t>Glucose, fructose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/>
                        <a:t>Energy, building blocks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758869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800" dirty="0"/>
                        <a:t>Disaccharides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/>
                        <a:t>Sucrose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/>
                        <a:t>Transport form of sugar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159453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800"/>
                        <a:t>Polysaccharides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/>
                        <a:t>Starch, cellulose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Storage and structure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07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57123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AF864-A6F0-4D25-ABAC-315E4DFCE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2.3.2 Functions of Carbohydrates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ACCA33-B0D5-4359-8C2D-3819D67A07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Energy source</a:t>
            </a:r>
          </a:p>
          <a:p>
            <a:r>
              <a:rPr lang="en-US" dirty="0"/>
              <a:t>Structural components (cell walls)</a:t>
            </a:r>
          </a:p>
          <a:p>
            <a:r>
              <a:rPr lang="en-US" dirty="0"/>
              <a:t>Storage compounds (starch)</a:t>
            </a:r>
          </a:p>
          <a:p>
            <a:r>
              <a:rPr lang="en-US" dirty="0"/>
              <a:t>Determinants of taste and quality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1178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8187C-86E4-4FCB-907A-5ABE693FC6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2.4 Proteins and Enzymes in Plants</a:t>
            </a:r>
            <a:br>
              <a:rPr lang="en-US" b="1" dirty="0"/>
            </a:br>
            <a:r>
              <a:rPr lang="en-US" b="1" dirty="0"/>
              <a:t>2.4.1 Proteins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AC83EE-01D9-4663-B21F-EBEDACACFB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Proteins are polymers of amino acids.</a:t>
            </a:r>
          </a:p>
          <a:p>
            <a:r>
              <a:rPr lang="en-US" dirty="0"/>
              <a:t>Functions:</a:t>
            </a:r>
          </a:p>
          <a:p>
            <a:r>
              <a:rPr lang="en-US" dirty="0"/>
              <a:t>Structural (cell membranes, cytoskeleton)</a:t>
            </a:r>
          </a:p>
          <a:p>
            <a:r>
              <a:rPr lang="en-US" dirty="0"/>
              <a:t>Catalytic (enzymes)</a:t>
            </a:r>
          </a:p>
          <a:p>
            <a:r>
              <a:rPr lang="en-US" dirty="0"/>
              <a:t>Regulatory (hormones, receptors)</a:t>
            </a:r>
          </a:p>
          <a:p>
            <a:r>
              <a:rPr lang="en-US" dirty="0"/>
              <a:t>Defensive (pathogenesis-related proteins)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1512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5855F-23B2-4F97-B1E0-E1A7A8B92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2.4.2 Enzymes (Applied Relevance)</a:t>
            </a:r>
            <a:br>
              <a:rPr lang="en-US" b="1" dirty="0"/>
            </a:br>
            <a:r>
              <a:rPr lang="en-US" dirty="0"/>
              <a:t>Enzymes control all biochemical reactions.</a:t>
            </a:r>
            <a:br>
              <a:rPr lang="en-US" dirty="0"/>
            </a:br>
            <a:r>
              <a:rPr lang="en-US" dirty="0"/>
              <a:t>Examples in horticulture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5F7DA32-81CD-44E5-9E1F-E089B9A0B8A0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3086894"/>
          <a:ext cx="10515600" cy="2651760"/>
        </p:xfrm>
        <a:graphic>
          <a:graphicData uri="http://schemas.openxmlformats.org/drawingml/2006/table">
            <a:tbl>
              <a:tblPr/>
              <a:tblGrid>
                <a:gridCol w="3505200">
                  <a:extLst>
                    <a:ext uri="{9D8B030D-6E8A-4147-A177-3AD203B41FA5}">
                      <a16:colId xmlns:a16="http://schemas.microsoft.com/office/drawing/2014/main" val="1507071658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069137024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43197302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2400"/>
                        <a:t>Enzyme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Function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Applied relevance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745654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/>
                        <a:t>RuBisCO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Carbon fixation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Photosynthetic efficiency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286213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/>
                        <a:t>Amylase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Starch breakdown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Seed germination, processing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220263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/>
                        <a:t>Polyphenol oxidase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Browning reaction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Postharvest quality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473124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/>
                        <a:t>Invertase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Sucrose breakdown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Fruit sweetness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58302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14804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D5A47E-D1DA-4C65-8947-E5F3A7C3E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>
                <a:latin typeface="Arial" panose="020B0604020202020204" pitchFamily="34" charset="0"/>
              </a:rPr>
              <a:t>Applied Example: Fruit Ripening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29D07-F9DD-4561-8678-1EA9CD23B0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600" dirty="0">
                <a:latin typeface="Arial" panose="020B0604020202020204" pitchFamily="34" charset="0"/>
              </a:rPr>
              <a:t>During ripening:</a:t>
            </a:r>
            <a:endParaRPr lang="en-US" altLang="en-US" dirty="0"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dirty="0">
                <a:latin typeface="Arial" panose="020B0604020202020204" pitchFamily="34" charset="0"/>
              </a:rPr>
              <a:t>Amylase converts starch → sugars.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dirty="0">
                <a:latin typeface="Arial" panose="020B0604020202020204" pitchFamily="34" charset="0"/>
              </a:rPr>
              <a:t>Pectinase softens fruit tissue.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dirty="0">
                <a:latin typeface="Arial" panose="020B0604020202020204" pitchFamily="34" charset="0"/>
              </a:rPr>
              <a:t>Oxidative enzymes affect color and flavor.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dirty="0">
                <a:latin typeface="Arial" panose="020B0604020202020204" pitchFamily="34" charset="0"/>
              </a:rPr>
              <a:t>Applied implication: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dirty="0">
                <a:latin typeface="Arial" panose="020B0604020202020204" pitchFamily="34" charset="0"/>
              </a:rPr>
              <a:t>Postharvest quality is enzyme-controlled.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740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59582-FDAF-4471-9058-B684058C5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2.5 Lipids in Plants</a:t>
            </a:r>
            <a:br>
              <a:rPr lang="en-US" b="1" dirty="0"/>
            </a:br>
            <a:r>
              <a:rPr lang="en-US" b="1" dirty="0"/>
              <a:t>2.5.1 Types of Lipids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34CFAF-9C0C-41D4-9108-C8D40165A2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Fatty acids</a:t>
            </a:r>
          </a:p>
          <a:p>
            <a:r>
              <a:rPr lang="en-US" dirty="0"/>
              <a:t>Oils</a:t>
            </a:r>
          </a:p>
          <a:p>
            <a:r>
              <a:rPr lang="en-US" dirty="0"/>
              <a:t>Waxes</a:t>
            </a:r>
          </a:p>
          <a:p>
            <a:r>
              <a:rPr lang="en-US" dirty="0"/>
              <a:t>Phospholipids</a:t>
            </a:r>
          </a:p>
          <a:p>
            <a:r>
              <a:rPr lang="en-US" dirty="0"/>
              <a:t>Steroids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5883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6FB5B-FB4A-4A28-B5E4-F8DE74846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2.5.2 Functions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85E12A-6181-40AC-8327-77F81C246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Energy storage</a:t>
            </a:r>
          </a:p>
          <a:p>
            <a:r>
              <a:rPr lang="en-US" dirty="0"/>
              <a:t>Membrane structure</a:t>
            </a:r>
          </a:p>
          <a:p>
            <a:r>
              <a:rPr lang="en-US" dirty="0"/>
              <a:t>Hormone precursors</a:t>
            </a:r>
          </a:p>
          <a:p>
            <a:r>
              <a:rPr lang="en-US" dirty="0"/>
              <a:t>Aroma and flavor compounds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110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D137A-3CA3-44CD-A50B-5590F11C2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Learning Objectives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A4C650-F61A-44AF-9FD9-1C5F3B81C4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By the end of this module, students should be able to:</a:t>
            </a:r>
          </a:p>
          <a:p>
            <a:r>
              <a:rPr lang="en-US" dirty="0"/>
              <a:t>Identify major classes of plant macromolecules.</a:t>
            </a:r>
          </a:p>
          <a:p>
            <a:r>
              <a:rPr lang="en-US" dirty="0"/>
              <a:t>Explain structure–function relationships of biomolecules.</a:t>
            </a:r>
          </a:p>
          <a:p>
            <a:r>
              <a:rPr lang="en-US" dirty="0"/>
              <a:t>Distinguish monomers from polymers.</a:t>
            </a:r>
          </a:p>
          <a:p>
            <a:r>
              <a:rPr lang="en-US" dirty="0"/>
              <a:t>Interpret how molecular structure determines biochemical function.</a:t>
            </a:r>
          </a:p>
          <a:p>
            <a:r>
              <a:rPr lang="en-US" dirty="0"/>
              <a:t>Relate molecular composition to horticultural traits (texture, quality, resilience).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0727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52409-156A-45B1-B07B-75CAF0DA8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>
                <a:latin typeface="Arial" panose="020B0604020202020204" pitchFamily="34" charset="0"/>
              </a:rPr>
              <a:t>Applied Examples</a:t>
            </a:r>
            <a:br>
              <a:rPr lang="en-US" altLang="en-US" b="1" dirty="0">
                <a:latin typeface="Arial" panose="020B060402020202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3A3235-0A45-43E0-B386-8960C5997D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b="1" dirty="0"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b="1" dirty="0">
                <a:latin typeface="Arial" panose="020B0604020202020204" pitchFamily="34" charset="0"/>
              </a:rPr>
              <a:t>Coffee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dirty="0">
                <a:latin typeface="Arial" panose="020B0604020202020204" pitchFamily="34" charset="0"/>
              </a:rPr>
              <a:t>Lipids contribute to aroma retention and mouthfeel.</a:t>
            </a:r>
            <a:endParaRPr lang="en-US" altLang="en-US" sz="4400" dirty="0"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b="1" dirty="0"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b="1" dirty="0">
                <a:latin typeface="Arial" panose="020B0604020202020204" pitchFamily="34" charset="0"/>
              </a:rPr>
              <a:t>Oil crops (avocado, sesame)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dirty="0">
                <a:latin typeface="Arial" panose="020B0604020202020204" pitchFamily="34" charset="0"/>
              </a:rPr>
              <a:t>Oil composition determines nutritional and industrial value.</a:t>
            </a:r>
            <a:endParaRPr lang="en-US" altLang="en-US" sz="4400" dirty="0"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b="1" dirty="0"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b="1" dirty="0">
                <a:latin typeface="Arial" panose="020B0604020202020204" pitchFamily="34" charset="0"/>
              </a:rPr>
              <a:t>Cuticle waxes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dirty="0">
                <a:latin typeface="Arial" panose="020B0604020202020204" pitchFamily="34" charset="0"/>
              </a:rPr>
              <a:t>Protect plants from drought and pests.</a:t>
            </a:r>
            <a:endParaRPr lang="en-US" altLang="en-US" sz="4400" dirty="0"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4400" dirty="0">
                <a:latin typeface="Arial" panose="020B0604020202020204" pitchFamily="34" charset="0"/>
              </a:rPr>
              <a:t>Applied insight: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4400" dirty="0">
                <a:latin typeface="Arial" panose="020B0604020202020204" pitchFamily="34" charset="0"/>
              </a:rPr>
              <a:t>Lipid metabolism affects stress tolerance and product quality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1479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1BAF9-1A64-4926-98DB-3651E2FA2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2.6 Nucleic Acids (DNA and RNA)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6B4133-3790-425E-80EE-CC8743C3D8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2.6.1 Functions</a:t>
            </a:r>
          </a:p>
          <a:p>
            <a:r>
              <a:rPr lang="en-US" dirty="0"/>
              <a:t>Storage of genetic information (DNA)</a:t>
            </a:r>
          </a:p>
          <a:p>
            <a:r>
              <a:rPr lang="en-US" dirty="0"/>
              <a:t>Protein synthesis (RNA)</a:t>
            </a:r>
          </a:p>
          <a:p>
            <a:r>
              <a:rPr lang="en-US" dirty="0"/>
              <a:t>Regulation of gene expression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7642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C09FA-DAF2-482D-BECA-4B5A95EEE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>
                <a:latin typeface="Arial" panose="020B0604020202020204" pitchFamily="34" charset="0"/>
              </a:rPr>
              <a:t>Applied Relevance</a:t>
            </a:r>
            <a:br>
              <a:rPr lang="en-US" altLang="en-US" b="1" dirty="0">
                <a:latin typeface="Arial" panose="020B0604020202020204" pitchFamily="34" charset="0"/>
              </a:rPr>
            </a:b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D451712-1AF1-4E1B-93B1-8D2E0F2DBEF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016135"/>
            <a:ext cx="8783174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 horticulture and biotechnology: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DNA variation explains varietal differences.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RNA expression explains stress responses.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Molecular markers help crop improvement.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Example: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Coffee varieties differ in caffeine biosynthesis genes.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Enset clones differ in starch metabolism genes.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Applied insight: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Biomolecules connect genetics with crop performance</a:t>
            </a:r>
          </a:p>
        </p:txBody>
      </p:sp>
    </p:spTree>
    <p:extLst>
      <p:ext uri="{BB962C8B-B14F-4D97-AF65-F5344CB8AC3E}">
        <p14:creationId xmlns:p14="http://schemas.microsoft.com/office/powerpoint/2010/main" val="7087299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1895CD-5B8A-4818-A914-7695E206D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2.7 Secondary Metabolites and Quality Traits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7EF1D43-C374-4EB1-87F7-8C4DFF19E3C1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3086894"/>
          <a:ext cx="10515600" cy="2286000"/>
        </p:xfrm>
        <a:graphic>
          <a:graphicData uri="http://schemas.openxmlformats.org/drawingml/2006/table">
            <a:tbl>
              <a:tblPr/>
              <a:tblGrid>
                <a:gridCol w="3505200">
                  <a:extLst>
                    <a:ext uri="{9D8B030D-6E8A-4147-A177-3AD203B41FA5}">
                      <a16:colId xmlns:a16="http://schemas.microsoft.com/office/drawing/2014/main" val="2610428348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909257345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92380672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2400"/>
                        <a:t>Class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Examples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Functions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644082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/>
                        <a:t>Alkaloids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Caffeine, capsaicin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Defense, flavor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464529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/>
                        <a:t>Phenolics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Chlorogenic acids, tannins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Antioxidants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486714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/>
                        <a:t>Terpenoids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Essential oils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Aroma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363282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/>
                        <a:t>Flavonoids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Anthocyanins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Color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6567257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5C64EEA5-617E-4724-8B5F-DA02FE5AF7C4}"/>
              </a:ext>
            </a:extLst>
          </p:cNvPr>
          <p:cNvSpPr/>
          <p:nvPr/>
        </p:nvSpPr>
        <p:spPr>
          <a:xfrm>
            <a:off x="1104348" y="1690688"/>
            <a:ext cx="300434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2.7.1 Major Classes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ABCF3B3-D6C5-49E4-B2CB-009AC28846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4348" y="578868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Applied insight: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Secondary metabolites define market value and functional quality.</a:t>
            </a:r>
          </a:p>
        </p:txBody>
      </p:sp>
    </p:spTree>
    <p:extLst>
      <p:ext uri="{BB962C8B-B14F-4D97-AF65-F5344CB8AC3E}">
        <p14:creationId xmlns:p14="http://schemas.microsoft.com/office/powerpoint/2010/main" val="24071686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6AFBD-B7A0-4E61-ADF2-BE3A8FCB4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2.8 Integration: Biomolecules and Horticultural Performance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DCAA12-C670-4418-9DB8-8007366702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Conceptual Model</a:t>
            </a:r>
          </a:p>
          <a:p>
            <a:pPr marL="0" indent="0">
              <a:buNone/>
            </a:pPr>
            <a:r>
              <a:rPr lang="en-US" dirty="0"/>
              <a:t>Biomolecules → Metabolic Pathways → Physiological Traits → Crop Performance → Market Value</a:t>
            </a:r>
          </a:p>
          <a:p>
            <a:r>
              <a:rPr lang="en-US" dirty="0"/>
              <a:t>Example (Coffee):</a:t>
            </a:r>
          </a:p>
          <a:p>
            <a:r>
              <a:rPr lang="en-US" dirty="0"/>
              <a:t>Sugars + lipids + phenolics</a:t>
            </a:r>
            <a:br>
              <a:rPr lang="en-US" dirty="0"/>
            </a:br>
            <a:r>
              <a:rPr lang="en-US" dirty="0"/>
              <a:t>→ fermentation quality</a:t>
            </a:r>
            <a:br>
              <a:rPr lang="en-US" dirty="0"/>
            </a:br>
            <a:r>
              <a:rPr lang="en-US" dirty="0"/>
              <a:t>→ aroma and flavor</a:t>
            </a:r>
            <a:br>
              <a:rPr lang="en-US" dirty="0"/>
            </a:br>
            <a:r>
              <a:rPr lang="en-US" dirty="0"/>
              <a:t>→ specialty coffee value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46509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01D28-0B33-484C-B6E1-647E21A4E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2.9 Practical Component (Applied Laboratory Orientation)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74DBEF-90BE-4184-BE46-D90B12F051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Suggested Practical Activities</a:t>
            </a:r>
          </a:p>
          <a:p>
            <a:r>
              <a:rPr lang="en-US" dirty="0"/>
              <a:t>Estimation of carbohydrate content in fruits.</a:t>
            </a:r>
          </a:p>
          <a:p>
            <a:r>
              <a:rPr lang="en-US" dirty="0"/>
              <a:t>Protein extraction and enzyme activity assay.</a:t>
            </a:r>
          </a:p>
          <a:p>
            <a:r>
              <a:rPr lang="en-US" dirty="0"/>
              <a:t>Lipid extraction from coffee beans or oil crops.</a:t>
            </a:r>
          </a:p>
          <a:p>
            <a:r>
              <a:rPr lang="en-US" dirty="0"/>
              <a:t>Phenolic content analysis in coffee or fruits.</a:t>
            </a:r>
          </a:p>
          <a:p>
            <a:r>
              <a:rPr lang="en-US" dirty="0"/>
              <a:t>Case study: biochemical comparison of two crop varieties.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5557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8C67E-3F09-40D4-BB40-FEFDA1901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2.1. Introduction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47E61-158E-4571-BE60-EB1CBF0C6C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biomolecular architecture</a:t>
            </a:r>
            <a:r>
              <a:rPr lang="en-US" dirty="0"/>
              <a:t> refers to the organization, interaction, and functional integration of biological molecules within plant cells and tissues.</a:t>
            </a:r>
          </a:p>
          <a:p>
            <a:r>
              <a:rPr lang="en-US" dirty="0"/>
              <a:t>Understanding biomolecular architecture is essential for:</a:t>
            </a:r>
          </a:p>
          <a:p>
            <a:pPr lvl="1"/>
            <a:r>
              <a:rPr lang="en-US" dirty="0"/>
              <a:t>Improving crop productivity and quality</a:t>
            </a:r>
          </a:p>
          <a:p>
            <a:pPr lvl="1"/>
            <a:r>
              <a:rPr lang="en-US" dirty="0"/>
              <a:t>Enhancing stress tolerance</a:t>
            </a:r>
          </a:p>
          <a:p>
            <a:pPr lvl="1"/>
            <a:r>
              <a:rPr lang="en-US" dirty="0"/>
              <a:t>Supporting crop improvement  </a:t>
            </a:r>
          </a:p>
          <a:p>
            <a:pPr lvl="1"/>
            <a:r>
              <a:rPr lang="en-US" dirty="0"/>
              <a:t>Explaining horticultural traits and performance</a:t>
            </a:r>
          </a:p>
          <a:p>
            <a:r>
              <a:rPr lang="en-US" dirty="0"/>
              <a:t>In applied horticulture, biomolecular architecture links molecular composition with observable crop performance.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715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7E72C-9548-494B-A7EE-32E387F93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2.2. Levels of Biomolecular Organization in Plants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B6EF05-7B98-4A20-9493-EBC43D8D86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Plant biomolecular architecture is organized hierarchically: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Atoms and chemical bonds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Small molecules (metabolites)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Macromolecules (biopolymers)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Molecular complexes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Cellular structures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Tissues and organs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Whole plant system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0217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0DB5F-BCA3-4442-A13C-2B6F3695B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Applied Perspective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36A821-89F8-4C7D-8B8A-382ABAD52C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Changes at molecular level influence:</a:t>
            </a:r>
          </a:p>
          <a:p>
            <a:r>
              <a:rPr lang="en-US" dirty="0"/>
              <a:t>Growth patterns</a:t>
            </a:r>
          </a:p>
          <a:p>
            <a:r>
              <a:rPr lang="en-US" dirty="0"/>
              <a:t>Quality traits (color, flavor, aroma)</a:t>
            </a:r>
          </a:p>
          <a:p>
            <a:r>
              <a:rPr lang="en-US" dirty="0"/>
              <a:t>Stress responses</a:t>
            </a:r>
          </a:p>
          <a:p>
            <a:r>
              <a:rPr lang="en-US" dirty="0"/>
              <a:t>Yield and productivity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8244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ACA57-7418-4B97-BA51-2A69CAD1B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2.2 Classification of Plant Biomolecules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71F1C3-6AC7-4F86-B8F5-0A58EE7014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A. Primary Metabolites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121066-732B-4A5A-A4DC-AE64C2CD17C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Essential for growth and survival:</a:t>
            </a:r>
          </a:p>
          <a:p>
            <a:r>
              <a:rPr lang="en-US" dirty="0"/>
              <a:t>Carbohydrates</a:t>
            </a:r>
          </a:p>
          <a:p>
            <a:r>
              <a:rPr lang="en-US" dirty="0"/>
              <a:t>Proteins</a:t>
            </a:r>
          </a:p>
          <a:p>
            <a:r>
              <a:rPr lang="en-US" dirty="0"/>
              <a:t>Lipids</a:t>
            </a:r>
          </a:p>
          <a:p>
            <a:r>
              <a:rPr lang="en-US" dirty="0"/>
              <a:t>Nucleic acids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0E3043-F5C3-4BBD-A2BD-59EE599879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B. Secondary Metabolites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6017E2-B5D6-4E44-A77C-EF9DEB22F975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Not essential for survival but crucial for quality and adaptation:</a:t>
            </a:r>
          </a:p>
          <a:p>
            <a:r>
              <a:rPr lang="en-US" dirty="0"/>
              <a:t>Alkaloids</a:t>
            </a:r>
          </a:p>
          <a:p>
            <a:r>
              <a:rPr lang="en-US" dirty="0"/>
              <a:t>Phenolics</a:t>
            </a:r>
          </a:p>
          <a:p>
            <a:r>
              <a:rPr lang="en-US" dirty="0"/>
              <a:t>Terpenoids</a:t>
            </a:r>
          </a:p>
          <a:p>
            <a:r>
              <a:rPr lang="en-US" dirty="0"/>
              <a:t>Flavonoids</a:t>
            </a:r>
          </a:p>
          <a:p>
            <a:r>
              <a:rPr lang="en-US" dirty="0"/>
              <a:t>Pigments</a:t>
            </a:r>
          </a:p>
          <a:p>
            <a:endParaRPr lang="en-US" dirty="0"/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83235F97-CED9-4A77-B61F-4313C2F57C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1183" y="5589498"/>
            <a:ext cx="1138076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Applied significance: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Primary metabolites determine yield; secondary metabolites determine quality and market value.</a:t>
            </a:r>
          </a:p>
        </p:txBody>
      </p:sp>
    </p:spTree>
    <p:extLst>
      <p:ext uri="{BB962C8B-B14F-4D97-AF65-F5344CB8AC3E}">
        <p14:creationId xmlns:p14="http://schemas.microsoft.com/office/powerpoint/2010/main" val="41804328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A7814-F28D-414F-9B58-E464ACC29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Structural vs Functional Molecules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8A4B3F-A20A-4D74-9435-4940A825C8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Structural molecules</a:t>
            </a:r>
            <a:r>
              <a:rPr lang="en-US" b="0" dirty="0"/>
              <a:t> provide physical support and architecture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46C33F-A301-47C2-8975-834FD431B0B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framework</a:t>
            </a:r>
            <a:r>
              <a:rPr lang="en-US" dirty="0"/>
              <a:t> of plant tissues and determine mechanical strength, texture, and stability.</a:t>
            </a:r>
          </a:p>
          <a:p>
            <a:r>
              <a:rPr lang="en-US" dirty="0"/>
              <a:t>Cellulose</a:t>
            </a:r>
          </a:p>
          <a:p>
            <a:r>
              <a:rPr lang="en-US" dirty="0"/>
              <a:t>Hemicellulose</a:t>
            </a:r>
          </a:p>
          <a:p>
            <a:r>
              <a:rPr lang="en-US" dirty="0"/>
              <a:t>Pectin</a:t>
            </a:r>
          </a:p>
          <a:p>
            <a:r>
              <a:rPr lang="en-US" dirty="0"/>
              <a:t>Structural proteins</a:t>
            </a:r>
          </a:p>
          <a:p>
            <a:r>
              <a:rPr lang="en-US" dirty="0"/>
              <a:t>Cuticular waxes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D3D79F-2523-4F8D-ACF2-BC2A316BE9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Functional molecules</a:t>
            </a:r>
            <a:r>
              <a:rPr lang="en-US" b="0" dirty="0"/>
              <a:t> drive biochemical activity and regulation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D1613A-1198-4174-BFC6-D04235E05447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actively participate in biochemical reactions, signaling, regulation, and metabolism</a:t>
            </a:r>
          </a:p>
          <a:p>
            <a:r>
              <a:rPr lang="en-US" dirty="0"/>
              <a:t>Enzymes (proteins)</a:t>
            </a:r>
          </a:p>
          <a:p>
            <a:r>
              <a:rPr lang="en-US" dirty="0"/>
              <a:t>Hormones</a:t>
            </a:r>
          </a:p>
          <a:p>
            <a:r>
              <a:rPr lang="en-US" dirty="0"/>
              <a:t>Pigments</a:t>
            </a:r>
          </a:p>
          <a:p>
            <a:r>
              <a:rPr lang="en-US" dirty="0"/>
              <a:t>Organic acids</a:t>
            </a:r>
          </a:p>
          <a:p>
            <a:r>
              <a:rPr lang="en-US" dirty="0"/>
              <a:t>ATP, NADH, NADPH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1356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F9C76-A3B9-4D70-A3D6-215F646BE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2.4. Spatial Organization of Biomolecules in Plant Cells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8AFA34-1ACD-4E91-81E0-0A69C8574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9726" y="1027906"/>
            <a:ext cx="10515600" cy="4351338"/>
          </a:xfrm>
        </p:spPr>
        <p:txBody>
          <a:bodyPr/>
          <a:lstStyle/>
          <a:p>
            <a:r>
              <a:rPr lang="en-US" dirty="0"/>
              <a:t>Biomolecules are not randomly distributed; they are organized within cellular compartments.</a:t>
            </a:r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5135F1E-C12B-4E50-8B49-516F21F323A4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36806" y="1828800"/>
          <a:ext cx="11718388" cy="5029200"/>
        </p:xfrm>
        <a:graphic>
          <a:graphicData uri="http://schemas.openxmlformats.org/drawingml/2006/table">
            <a:tbl>
              <a:tblPr/>
              <a:tblGrid>
                <a:gridCol w="2929597">
                  <a:extLst>
                    <a:ext uri="{9D8B030D-6E8A-4147-A177-3AD203B41FA5}">
                      <a16:colId xmlns:a16="http://schemas.microsoft.com/office/drawing/2014/main" val="499183306"/>
                    </a:ext>
                  </a:extLst>
                </a:gridCol>
                <a:gridCol w="2929597">
                  <a:extLst>
                    <a:ext uri="{9D8B030D-6E8A-4147-A177-3AD203B41FA5}">
                      <a16:colId xmlns:a16="http://schemas.microsoft.com/office/drawing/2014/main" val="954249431"/>
                    </a:ext>
                  </a:extLst>
                </a:gridCol>
                <a:gridCol w="2929597">
                  <a:extLst>
                    <a:ext uri="{9D8B030D-6E8A-4147-A177-3AD203B41FA5}">
                      <a16:colId xmlns:a16="http://schemas.microsoft.com/office/drawing/2014/main" val="1647008033"/>
                    </a:ext>
                  </a:extLst>
                </a:gridCol>
                <a:gridCol w="2929597">
                  <a:extLst>
                    <a:ext uri="{9D8B030D-6E8A-4147-A177-3AD203B41FA5}">
                      <a16:colId xmlns:a16="http://schemas.microsoft.com/office/drawing/2014/main" val="422172227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2400" b="1" dirty="0"/>
                        <a:t>Organelle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/>
                        <a:t>Major Biomolecules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/>
                        <a:t>Functions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Applied Relevance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820649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/>
                        <a:t>Cell wall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Cellulose, pectin, lignin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Structural support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Fruit firmness, fiber quality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709769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/>
                        <a:t>Chloroplast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Chlorophyll, enzymes, DNA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Photosynthesis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Yield and productivity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898606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/>
                        <a:t>Mitochondria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Enzymes, lipids, DNA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Respiration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Growth and energy supply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16282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/>
                        <a:t>Vacuole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Sugars, acids, pigments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Storage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Fruit taste and color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797044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/>
                        <a:t>Nucleus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DNA, RNA, proteins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Genetic control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Crop improvement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352628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 dirty="0"/>
                        <a:t>Endoplasmic reticulum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Proteins, lipids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Synthesis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Metabolic efficiency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10219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74021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D2BCE-C79C-4662-9E49-8A93E8B2A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Redox Molecules (NADH, NADPH, ATP)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6F05E2-6E5B-41D2-B95E-62106E80C8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Plant metabolism depends on continuous energy transfer and electron movement. </a:t>
            </a:r>
          </a:p>
          <a:p>
            <a:r>
              <a:rPr lang="en-US" dirty="0"/>
              <a:t>Redox molecules such as NADH, NADPH, and ATP act as central carriers that drive biochemical reactions.</a:t>
            </a:r>
          </a:p>
          <a:p>
            <a:r>
              <a:rPr lang="en-US" dirty="0"/>
              <a:t>ATP- stores and transfers energy through high-energy phosphate bonds.</a:t>
            </a:r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0E85823-1C6C-4FC5-BEA8-D9BAF41B40B2}"/>
              </a:ext>
            </a:extLst>
          </p:cNvPr>
          <p:cNvGraphicFramePr>
            <a:graphicFrameLocks noGrp="1"/>
          </p:cNvGraphicFramePr>
          <p:nvPr/>
        </p:nvGraphicFramePr>
        <p:xfrm>
          <a:off x="978877" y="4789325"/>
          <a:ext cx="10515600" cy="927988"/>
        </p:xfrm>
        <a:graphic>
          <a:graphicData uri="http://schemas.openxmlformats.org/drawingml/2006/table">
            <a:tbl>
              <a:tblPr/>
              <a:tblGrid>
                <a:gridCol w="3505200">
                  <a:extLst>
                    <a:ext uri="{9D8B030D-6E8A-4147-A177-3AD203B41FA5}">
                      <a16:colId xmlns:a16="http://schemas.microsoft.com/office/drawing/2014/main" val="423838139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7592648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31354149"/>
                    </a:ext>
                  </a:extLst>
                </a:gridCol>
              </a:tblGrid>
              <a:tr h="462804"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NADH</a:t>
                      </a:r>
                    </a:p>
                  </a:txBody>
                  <a:tcPr marL="94837" marR="94837" marT="94837" marB="94837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Energy production (respiration)</a:t>
                      </a:r>
                    </a:p>
                  </a:txBody>
                  <a:tcPr marL="94837" marR="94837" marT="94837" marB="94837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Mitochondria</a:t>
                      </a:r>
                    </a:p>
                  </a:txBody>
                  <a:tcPr marL="94837" marR="94837" marT="94837" marB="94837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1828795"/>
                  </a:ext>
                </a:extLst>
              </a:tr>
              <a:tr h="462804"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NADPH</a:t>
                      </a:r>
                    </a:p>
                  </a:txBody>
                  <a:tcPr marL="94837" marR="94837" marT="94837" marB="94837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Reducing power for biosynthesis</a:t>
                      </a:r>
                    </a:p>
                  </a:txBody>
                  <a:tcPr marL="94837" marR="94837" marT="94837" marB="94837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effectLst/>
                        </a:rPr>
                        <a:t>Chloroplast</a:t>
                      </a:r>
                    </a:p>
                  </a:txBody>
                  <a:tcPr marL="94837" marR="94837" marT="94837" marB="94837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64834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1225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1189</Words>
  <Application>Microsoft Office PowerPoint</Application>
  <PresentationFormat>Widescreen</PresentationFormat>
  <Paragraphs>266</Paragraphs>
  <Slides>25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Calibri</vt:lpstr>
      <vt:lpstr>Calibri Light</vt:lpstr>
      <vt:lpstr>Office Theme</vt:lpstr>
      <vt:lpstr>MODULE 2. Biomolecular Architecture of Plants</vt:lpstr>
      <vt:lpstr>Learning Objectives </vt:lpstr>
      <vt:lpstr>2.1. Introduction </vt:lpstr>
      <vt:lpstr>2.2. Levels of Biomolecular Organization in Plants</vt:lpstr>
      <vt:lpstr>Applied Perspective </vt:lpstr>
      <vt:lpstr>2.2 Classification of Plant Biomolecules</vt:lpstr>
      <vt:lpstr>Structural vs Functional Molecules</vt:lpstr>
      <vt:lpstr>2.4. Spatial Organization of Biomolecules in Plant Cells </vt:lpstr>
      <vt:lpstr>Redox Molecules (NADH, NADPH, ATP)</vt:lpstr>
      <vt:lpstr>2.5. Biomolecular Interactions and Networks</vt:lpstr>
      <vt:lpstr>2.6. Biomolecular Architecture and Horticultural Traits Biomolecular architecture determines key horticultural traits: </vt:lpstr>
      <vt:lpstr>2.1 Why Biomolecules Matter in Horticulture? </vt:lpstr>
      <vt:lpstr>2.3 Carbohydrates in Plants (Applied Perspective) 2.3.1 Types of Carbohydrates </vt:lpstr>
      <vt:lpstr>2.3.2 Functions of Carbohydrates </vt:lpstr>
      <vt:lpstr>2.4 Proteins and Enzymes in Plants 2.4.1 Proteins </vt:lpstr>
      <vt:lpstr>2.4.2 Enzymes (Applied Relevance) Enzymes control all biochemical reactions. Examples in horticulture </vt:lpstr>
      <vt:lpstr>Applied Example: Fruit Ripening</vt:lpstr>
      <vt:lpstr>2.5 Lipids in Plants 2.5.1 Types of Lipids </vt:lpstr>
      <vt:lpstr>2.5.2 Functions</vt:lpstr>
      <vt:lpstr>Applied Examples </vt:lpstr>
      <vt:lpstr>2.6 Nucleic Acids (DNA and RNA) </vt:lpstr>
      <vt:lpstr>Applied Relevance </vt:lpstr>
      <vt:lpstr>2.7 Secondary Metabolites and Quality Traits</vt:lpstr>
      <vt:lpstr>2.8 Integration: Biomolecules and Horticultural Performance </vt:lpstr>
      <vt:lpstr>2.9 Practical Component (Applied Laboratory Orientation)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2. Biomolecular Architecture of Plants</dc:title>
  <dc:creator>Mitiku Muanenda</dc:creator>
  <cp:lastModifiedBy>Mitiku Muanenda</cp:lastModifiedBy>
  <cp:revision>1</cp:revision>
  <dcterms:created xsi:type="dcterms:W3CDTF">2026-02-25T08:02:29Z</dcterms:created>
  <dcterms:modified xsi:type="dcterms:W3CDTF">2026-02-25T08:02:51Z</dcterms:modified>
</cp:coreProperties>
</file>