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B4E4-84CA-4B73-9005-BC77D46AA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7D4C3-DF92-40DF-BC03-40409B798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71C5-589C-4BE4-9491-931E4A3F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94BC-BC22-4C9D-B14A-84A999D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2A7D-0085-4B0A-BA88-A2291661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37ED-815B-48F5-8267-B497D65A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9F190-7E92-4B46-A494-D8E5CF703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6DBEC-60EB-4606-9D2D-B8FDD5DC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780C-40E6-4ABC-996D-677D98D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03DF0-0CE2-4BD8-B333-B8207E17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DC6D6-035D-44AE-A42E-36C556EFA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F8503-F0BF-490E-9C20-73D8A4BA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75BE6-E118-4ECC-B9F1-724988A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46B92-4877-47E1-8EAB-8877EF4F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4DD1-FA4B-48D2-A87D-3D80CF94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C8D0-F11B-4D2A-AF6F-51664BB6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2F2A-1A72-4AC0-896D-FE32137A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BD182-A01A-4C40-B5B4-6F6825AE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014D-5FE0-4809-8977-3C55AC3A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42EE-7187-44CF-8E4B-A23BDB58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76A4-BC05-431E-84ED-75E325CB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3086-DC63-4F83-99BA-933C2C802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F8F5-7406-42C1-8C3C-EA0229CA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007AF-8C8B-49DA-B565-17B8A87B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87CA3-B5E3-4ADF-AE3C-4F4203BD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E1D1-2D7B-43D6-8D20-D673BB5F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3BDB-A6FB-4507-8918-A17FF7EBE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5B290-767F-4242-9022-F266B3B0E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60F97-1AC7-4550-82A9-5775A423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BF67C-F3E8-495D-BB9D-515042B9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0749-3935-447A-83C3-AA0C7DA5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9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C863-2715-453E-92C2-A8B4731B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6DA9A-F404-48B0-832F-16600217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DB318-B9C5-4698-9D84-99F2F76EC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C6626-BCE8-45C7-B4E3-34A816321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137E5-DAFF-4DE7-AF20-1CF756F9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4E6E2-FFA6-4C78-BFD6-9584BCAA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37AE7-4D11-4B9E-B89D-F27970C3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508FE-C12B-4DF3-9BC1-820B677C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87A1-EAB4-49E5-A8E5-3911F12D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12BFA-2D75-4000-8856-7B31ED56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02840-52AB-4899-BDB1-8D3E2E29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2C0A5-D1A1-4AF4-8FF6-785B2289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FFC99-2C44-4283-8A77-8DB12F4C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4AA2D-D760-442A-AC75-FD8095A7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84172-26A5-4120-B54C-3D9A9A58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A25C-E213-4B5C-86A3-43643D72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C2B2-54CD-49D7-B713-191B9CC5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73B65-DCC2-4070-B785-FEB81719D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51A8C-2845-474C-BB78-5D31C6AE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B6E1F-02F1-4A8D-B3F7-94B5099A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A9F44-25D7-4EF0-A284-59A31B42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E43E-1592-4BB5-A541-6DEF665B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B9E00-E119-4747-8F05-48AD82752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9FD1-5683-4EE2-8E7E-2D9AE750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56EFC-3D1F-4631-AB56-CCB685DA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F60CC-A0B3-4F65-8BB1-6AEBD6DE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790-75F2-4C53-AA3E-123490E3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4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EC48E-3108-4CC9-B142-746271C4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5B818-A35A-49DD-B912-AB429895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37F2-600B-489C-962C-F737A4756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70BD-F48B-41D5-81F6-DF029B3A92A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D012-AD13-4EFF-B162-7C7F342E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775F-3DDE-4AE0-B790-4ECBCE515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F679-3970-4217-BB3A-832C35B60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6D3A-0CB1-4FDD-9A88-F70B23C90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C86DE-AE1E-4B85-A51C-34C297D01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A663-89D4-48E2-AF0C-82CA8EDB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1.2.2 Flavor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2C35-DFF0-4A7C-B89F-42E41158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Flavor is determined by:</a:t>
            </a:r>
          </a:p>
          <a:p>
            <a:r>
              <a:rPr lang="en-US" dirty="0"/>
              <a:t>Sugars (glucose, fructose, sucrose)</a:t>
            </a:r>
          </a:p>
          <a:p>
            <a:r>
              <a:rPr lang="en-US" dirty="0"/>
              <a:t>Organic acids (citric, malic, tartaric acids)</a:t>
            </a:r>
          </a:p>
          <a:p>
            <a:r>
              <a:rPr lang="en-US" dirty="0"/>
              <a:t>Secondary metabolites (alkaloids, phenolics)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r>
              <a:rPr lang="en-US" dirty="0"/>
              <a:t>Coffee flavor = caffeine + chlorogenic acids + sugars + lipids</a:t>
            </a:r>
          </a:p>
          <a:p>
            <a:r>
              <a:rPr lang="en-US" dirty="0"/>
              <a:t>Tomato taste = sugar–acid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3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91FE-A867-451D-86B1-175661ED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1.2.3 Color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04B2-A401-44FE-B86F-E2EE2BDAB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Color is determined by pigments:</a:t>
            </a:r>
          </a:p>
          <a:p>
            <a:r>
              <a:rPr lang="en-US" dirty="0"/>
              <a:t>Chlorophyll → green color</a:t>
            </a:r>
          </a:p>
          <a:p>
            <a:r>
              <a:rPr lang="en-US" dirty="0"/>
              <a:t>Carotenoids → yellow/orange/red</a:t>
            </a:r>
          </a:p>
          <a:p>
            <a:r>
              <a:rPr lang="en-US" dirty="0"/>
              <a:t>Anthocyanins → red/purple/blue</a:t>
            </a:r>
          </a:p>
          <a:p>
            <a:pPr marL="0" indent="0">
              <a:buNone/>
            </a:pPr>
            <a:r>
              <a:rPr lang="en-US" dirty="0"/>
              <a:t>Applied relevance:</a:t>
            </a:r>
          </a:p>
          <a:p>
            <a:r>
              <a:rPr lang="en-US" dirty="0"/>
              <a:t>Market value depends on pigment concentration.</a:t>
            </a:r>
          </a:p>
          <a:p>
            <a:r>
              <a:rPr lang="en-US" dirty="0">
                <a:solidFill>
                  <a:srgbClr val="00B050"/>
                </a:solidFill>
              </a:rPr>
              <a:t>Stress conditions alter </a:t>
            </a:r>
            <a:r>
              <a:rPr lang="en-US" dirty="0"/>
              <a:t>pigment biosynthesis.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5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824C-1B7E-46D1-8DA2-2514EA4B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1.2.4 Aroma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9D76-5D64-41A3-A040-E262DCFB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Aroma arises from volatile compounds:</a:t>
            </a:r>
          </a:p>
          <a:p>
            <a:r>
              <a:rPr lang="en-US" dirty="0"/>
              <a:t>Terpenoids</a:t>
            </a:r>
          </a:p>
          <a:p>
            <a:r>
              <a:rPr lang="en-US" dirty="0"/>
              <a:t>Esters</a:t>
            </a:r>
          </a:p>
          <a:p>
            <a:r>
              <a:rPr lang="en-US" dirty="0"/>
              <a:t>Aldehydes</a:t>
            </a:r>
          </a:p>
          <a:p>
            <a:r>
              <a:rPr lang="en-US" dirty="0"/>
              <a:t>Alcohols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r>
              <a:rPr lang="en-US" dirty="0"/>
              <a:t>Strawberry aroma = esters</a:t>
            </a:r>
          </a:p>
          <a:p>
            <a:r>
              <a:rPr lang="en-US" dirty="0"/>
              <a:t>Coffee aroma = complex volatile compounds (&gt;800 identified)</a:t>
            </a:r>
          </a:p>
          <a:p>
            <a:pPr marL="0" indent="0">
              <a:buNone/>
            </a:pPr>
            <a:r>
              <a:rPr lang="en-US" dirty="0"/>
              <a:t>Applied insight:</a:t>
            </a:r>
          </a:p>
          <a:p>
            <a:r>
              <a:rPr lang="en-US" dirty="0"/>
              <a:t>Aroma is a biochemical signature of genotype × environment × management.</a:t>
            </a:r>
          </a:p>
        </p:txBody>
      </p:sp>
    </p:spTree>
    <p:extLst>
      <p:ext uri="{BB962C8B-B14F-4D97-AF65-F5344CB8AC3E}">
        <p14:creationId xmlns:p14="http://schemas.microsoft.com/office/powerpoint/2010/main" val="21535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3567-6ECD-4361-83F5-7006F03E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Case Studies: Ethiopian Priority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583B-BCE4-4D94-B4D5-1340BB04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393490"/>
          </a:xfrm>
        </p:spPr>
        <p:txBody>
          <a:bodyPr>
            <a:normAutofit/>
          </a:bodyPr>
          <a:lstStyle/>
          <a:p>
            <a:r>
              <a:rPr lang="en-US" b="1" dirty="0"/>
              <a:t>1.3.1 Coffee (</a:t>
            </a:r>
            <a:r>
              <a:rPr lang="en-US" b="1" dirty="0" err="1"/>
              <a:t>Coffea</a:t>
            </a:r>
            <a:r>
              <a:rPr lang="en-US" b="1" dirty="0"/>
              <a:t> arabica)</a:t>
            </a:r>
          </a:p>
          <a:p>
            <a:r>
              <a:rPr lang="en-US" b="1" dirty="0"/>
              <a:t>1.3.2 Enset (</a:t>
            </a:r>
            <a:r>
              <a:rPr lang="en-US" b="1" dirty="0" err="1"/>
              <a:t>Ensete</a:t>
            </a:r>
            <a:r>
              <a:rPr lang="en-US" b="1" dirty="0"/>
              <a:t> </a:t>
            </a:r>
            <a:r>
              <a:rPr lang="en-US" b="1" dirty="0" err="1"/>
              <a:t>ventricosum</a:t>
            </a:r>
            <a:r>
              <a:rPr lang="en-US" b="1" dirty="0"/>
              <a:t>)</a:t>
            </a:r>
          </a:p>
          <a:p>
            <a:r>
              <a:rPr lang="en-US" b="1" dirty="0"/>
              <a:t>1.3.3 Fruits (e.g., Mango, Banana, Citrus)</a:t>
            </a:r>
          </a:p>
          <a:p>
            <a:r>
              <a:rPr lang="en-US" b="1" dirty="0"/>
              <a:t>1.3.4 Vegetables (e.g., Tomato, Onion, Pepper)</a:t>
            </a:r>
          </a:p>
          <a:p>
            <a:r>
              <a:rPr lang="en-US" b="1" dirty="0"/>
              <a:t>1.3.5 Root and Tuber Crops (e.g., Potato, Sweet potato, Cassava)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3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7E45-DF6B-491E-9894-032686EC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1.3.1 Coffee (</a:t>
            </a:r>
            <a:r>
              <a:rPr lang="en-US" b="1" dirty="0" err="1"/>
              <a:t>Coffea</a:t>
            </a:r>
            <a:r>
              <a:rPr lang="en-US" b="1" dirty="0"/>
              <a:t> arabica)</a:t>
            </a:r>
            <a:br>
              <a:rPr lang="en-US" b="1" dirty="0"/>
            </a:br>
            <a:r>
              <a:rPr lang="en-US" dirty="0"/>
              <a:t>Key biochemical compounds: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3FA2-27D9-4C3F-83A8-978C4A6E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2906"/>
            <a:ext cx="10515600" cy="29212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Applied interpretation:</a:t>
            </a:r>
          </a:p>
          <a:p>
            <a:r>
              <a:rPr lang="en-US" dirty="0"/>
              <a:t>Shade, altitude, and soil affect biochemical profiles.</a:t>
            </a:r>
          </a:p>
          <a:p>
            <a:r>
              <a:rPr lang="en-US" dirty="0"/>
              <a:t>Biochemistry explains specialty coffee quality.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4672BC-CC1B-49D6-8444-CCBD815B1F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9049" y="1426906"/>
          <a:ext cx="10515600" cy="2286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952301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7999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Compound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091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Caffeine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Bitterness, pest resistance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10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Chlorogenic acids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Flavor, antioxidant 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366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Sugars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Sweetness, fermentation quality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2914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Lipids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Aroma retention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99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5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C799-FFBD-4231-9FE7-13D75DDF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1.3.2 Enset (</a:t>
            </a:r>
            <a:r>
              <a:rPr lang="en-US" b="1" dirty="0" err="1"/>
              <a:t>Ensete</a:t>
            </a:r>
            <a:r>
              <a:rPr lang="en-US" b="1" dirty="0"/>
              <a:t> </a:t>
            </a:r>
            <a:r>
              <a:rPr lang="en-US" b="1" dirty="0" err="1"/>
              <a:t>ventricosum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535BB-04FA-4DE6-B54C-C6E71809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Key biochemical components</a:t>
            </a:r>
            <a:r>
              <a:rPr lang="en-US" dirty="0"/>
              <a:t>:</a:t>
            </a:r>
          </a:p>
          <a:p>
            <a:r>
              <a:rPr lang="en-US" dirty="0"/>
              <a:t>Starch (main carbohydrate)</a:t>
            </a:r>
          </a:p>
          <a:p>
            <a:r>
              <a:rPr lang="en-US" dirty="0"/>
              <a:t>Fiber</a:t>
            </a:r>
          </a:p>
          <a:p>
            <a:r>
              <a:rPr lang="en-US" dirty="0"/>
              <a:t>Minerals</a:t>
            </a:r>
          </a:p>
          <a:p>
            <a:pPr marL="0" indent="0">
              <a:buNone/>
            </a:pPr>
            <a:r>
              <a:rPr lang="en-US" b="1" dirty="0"/>
              <a:t>Applied relevance:</a:t>
            </a:r>
          </a:p>
          <a:p>
            <a:r>
              <a:rPr lang="en-US" dirty="0"/>
              <a:t>Fermentation changes biochemical composition.</a:t>
            </a:r>
          </a:p>
          <a:p>
            <a:r>
              <a:rPr lang="en-US" dirty="0"/>
              <a:t>Enset productivity depends on carbohydrate metabolism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2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B2DB-969C-41C0-8F52-0E8C8429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1.3.3 Fruits (e.g., Mango, Banana, Citrus)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5318-5E31-4D3C-90AE-5F4665B7C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Biochemical traits:</a:t>
            </a:r>
          </a:p>
          <a:p>
            <a:r>
              <a:rPr lang="en-US" dirty="0"/>
              <a:t>Sugar accumulation during ripening</a:t>
            </a:r>
          </a:p>
          <a:p>
            <a:r>
              <a:rPr lang="en-US" dirty="0"/>
              <a:t>Ethylene-induced ripening</a:t>
            </a:r>
          </a:p>
          <a:p>
            <a:r>
              <a:rPr lang="en-US" dirty="0"/>
              <a:t>Carotenoid and anthocyanin synthesis</a:t>
            </a:r>
          </a:p>
          <a:p>
            <a:pPr marL="0" indent="0">
              <a:buNone/>
            </a:pPr>
            <a:r>
              <a:rPr lang="en-US" dirty="0"/>
              <a:t>Applied relevance:</a:t>
            </a:r>
          </a:p>
          <a:p>
            <a:r>
              <a:rPr lang="en-US" dirty="0"/>
              <a:t>Postharvest quality = biochemical stability.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9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22C1-BD98-4F47-BD73-50A4C0D8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1.3.4 Vegetables (e.g., Tomato, Onion, Pepper)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4DF1-85AA-404F-8695-D241F827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Key biochemical factors:</a:t>
            </a:r>
          </a:p>
          <a:p>
            <a:r>
              <a:rPr lang="en-US" b="1" dirty="0"/>
              <a:t>Lycopene</a:t>
            </a:r>
            <a:r>
              <a:rPr lang="en-US" dirty="0"/>
              <a:t> in tomato</a:t>
            </a:r>
          </a:p>
          <a:p>
            <a:r>
              <a:rPr lang="en-US" b="1" dirty="0"/>
              <a:t>Sulfur compounds </a:t>
            </a:r>
            <a:r>
              <a:rPr lang="en-US" dirty="0"/>
              <a:t>in onion</a:t>
            </a:r>
          </a:p>
          <a:p>
            <a:r>
              <a:rPr lang="en-US" b="1" dirty="0"/>
              <a:t>Capsaicin</a:t>
            </a:r>
            <a:r>
              <a:rPr lang="en-US" dirty="0"/>
              <a:t> in pepper</a:t>
            </a:r>
          </a:p>
          <a:p>
            <a:pPr marL="0" indent="0">
              <a:buNone/>
            </a:pPr>
            <a:r>
              <a:rPr lang="en-US" b="1" dirty="0"/>
              <a:t>Applied relevance:</a:t>
            </a:r>
          </a:p>
          <a:p>
            <a:r>
              <a:rPr lang="en-US" dirty="0"/>
              <a:t>Nutrition and market value depend on biochemical pathways.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5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24DD-826A-4E90-8C3B-9D0BB943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1.3.5 Root and Tuber Crops (e.g., Potato, Sweet potato, Cassava)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3794-E935-4D49-B434-AF5AAC38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biochemical traits:</a:t>
            </a:r>
          </a:p>
          <a:p>
            <a:r>
              <a:rPr lang="en-US" dirty="0"/>
              <a:t>Starch biosynthesis</a:t>
            </a:r>
          </a:p>
          <a:p>
            <a:r>
              <a:rPr lang="en-US" dirty="0"/>
              <a:t>Cyanogenic glycosides (cassava)</a:t>
            </a:r>
          </a:p>
          <a:p>
            <a:r>
              <a:rPr lang="en-US" dirty="0"/>
              <a:t>Vitamin A precursors (orange-fleshed sweet potato)</a:t>
            </a:r>
          </a:p>
          <a:p>
            <a:pPr marL="0" indent="0">
              <a:buNone/>
            </a:pPr>
            <a:r>
              <a:rPr lang="en-US" dirty="0"/>
              <a:t>Applied relevance:</a:t>
            </a:r>
          </a:p>
          <a:p>
            <a:r>
              <a:rPr lang="en-US" dirty="0"/>
              <a:t>Food security and health outcomes are biochemical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1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9A09-2DCE-4D38-9205-6503A0F8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Biochemical Interpretation of Horticultural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5E16-0805-45D2-B922-1ABBCE78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32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Horticultural traits</a:t>
            </a:r>
            <a:r>
              <a:rPr lang="en-US" dirty="0"/>
              <a:t> = characteristics of plants</a:t>
            </a:r>
          </a:p>
          <a:p>
            <a:r>
              <a:rPr lang="en-US" b="1" dirty="0"/>
              <a:t>Horticultural performance </a:t>
            </a:r>
            <a:r>
              <a:rPr lang="en-US" dirty="0"/>
              <a:t>= actual expression of horticultural traits under specific environments and management practices. </a:t>
            </a:r>
          </a:p>
          <a:p>
            <a:endParaRPr lang="en-US" b="1" dirty="0"/>
          </a:p>
          <a:p>
            <a:r>
              <a:rPr lang="en-US" b="1" dirty="0"/>
              <a:t>Horticultural performance</a:t>
            </a:r>
            <a:r>
              <a:rPr lang="en-US" dirty="0"/>
              <a:t> = how those traits work in practice</a:t>
            </a:r>
          </a:p>
          <a:p>
            <a:pPr marL="0" indent="0">
              <a:buNone/>
            </a:pPr>
            <a:r>
              <a:rPr lang="en-US" dirty="0"/>
              <a:t>👉 Example (Coffee):</a:t>
            </a:r>
          </a:p>
          <a:p>
            <a:pPr lvl="1"/>
            <a:r>
              <a:rPr lang="en-US" dirty="0"/>
              <a:t>Trait: High caffeine content</a:t>
            </a:r>
          </a:p>
          <a:p>
            <a:pPr lvl="1"/>
            <a:r>
              <a:rPr lang="en-US" dirty="0"/>
              <a:t>Performance: Strong flavor and market preference</a:t>
            </a:r>
          </a:p>
          <a:p>
            <a:pPr marL="0" indent="0">
              <a:buNone/>
            </a:pPr>
            <a:r>
              <a:rPr lang="en-US" dirty="0"/>
              <a:t>👉 Example (Enset):</a:t>
            </a:r>
          </a:p>
          <a:p>
            <a:pPr lvl="1"/>
            <a:r>
              <a:rPr lang="en-US" dirty="0"/>
              <a:t>Trait: High starch accumulation</a:t>
            </a:r>
          </a:p>
          <a:p>
            <a:pPr lvl="1"/>
            <a:r>
              <a:rPr lang="en-US" dirty="0"/>
              <a:t>Performance: Food security and yield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5C44-96AE-4E98-A9A6-ADE6D647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1: Applied Biochemistry in Horticulture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BB0C-EA58-4547-BF09-7994700B9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Course:</a:t>
            </a:r>
            <a:r>
              <a:rPr lang="en-US" dirty="0"/>
              <a:t> Plant Biochemistry (Applied)</a:t>
            </a:r>
            <a:br>
              <a:rPr lang="en-US" dirty="0"/>
            </a:br>
            <a:r>
              <a:rPr lang="en-US" b="1" dirty="0"/>
              <a:t>Credit Hours:</a:t>
            </a:r>
            <a:r>
              <a:rPr lang="en-US" dirty="0"/>
              <a:t> 0.5 </a:t>
            </a:r>
            <a:r>
              <a:rPr lang="en-US" dirty="0" err="1"/>
              <a:t>CrHs</a:t>
            </a:r>
            <a:r>
              <a:rPr lang="en-US" dirty="0"/>
              <a:t> (Theory)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Orientation:</a:t>
            </a:r>
            <a:r>
              <a:rPr lang="en-US" dirty="0"/>
              <a:t> Applied Science &amp; Outcome-Based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180648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8FEA-6C63-42DF-A1A6-02257E19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1.4.1 From Field Observation to Biochemical Explanation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32AC-99D3-4D85-BFA0-82E094BD4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Applied approach: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Observe horticultural performance</a:t>
            </a:r>
            <a:br>
              <a:rPr lang="en-US" dirty="0"/>
            </a:br>
            <a:r>
              <a:rPr lang="en-US" dirty="0"/>
              <a:t>(e.g., low yield, poor color, weak flavor)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physiological symptoms</a:t>
            </a:r>
            <a:br>
              <a:rPr lang="en-US" dirty="0"/>
            </a:br>
            <a:r>
              <a:rPr lang="en-US" dirty="0"/>
              <a:t>(e.g., poor photosynthesis, delayed ripening)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Diagnose biochemical causes</a:t>
            </a:r>
            <a:br>
              <a:rPr lang="en-US" dirty="0"/>
            </a:br>
            <a:r>
              <a:rPr lang="en-US" dirty="0"/>
              <a:t>(e.g., enzyme deficiency, nutrient metabolism failure)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interventions</a:t>
            </a:r>
            <a:br>
              <a:rPr lang="en-US" dirty="0"/>
            </a:br>
            <a:r>
              <a:rPr lang="en-US" dirty="0"/>
              <a:t>(e.g., fertilization, breeding, biotechnology)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461BC-7058-493F-B297-E33024B6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1: Low Coffee Quality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0C26C-D9F5-47FE-BAFF-55FF3452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Observed problem:</a:t>
            </a:r>
          </a:p>
          <a:p>
            <a:pPr lvl="1"/>
            <a:r>
              <a:rPr lang="en-US" dirty="0"/>
              <a:t>Poor aroma and flavor.</a:t>
            </a:r>
          </a:p>
          <a:p>
            <a:r>
              <a:rPr lang="en-US" dirty="0"/>
              <a:t>Biochemical interpretation:</a:t>
            </a:r>
          </a:p>
          <a:p>
            <a:pPr lvl="1"/>
            <a:r>
              <a:rPr lang="en-US" dirty="0"/>
              <a:t>Low sugar accumulation.</a:t>
            </a:r>
          </a:p>
          <a:p>
            <a:pPr lvl="1"/>
            <a:r>
              <a:rPr lang="en-US" dirty="0"/>
              <a:t>Altered chlorogenic acid profile.</a:t>
            </a:r>
          </a:p>
          <a:p>
            <a:r>
              <a:rPr lang="en-US" dirty="0"/>
              <a:t>Applied solution:</a:t>
            </a:r>
          </a:p>
          <a:p>
            <a:pPr lvl="1"/>
            <a:r>
              <a:rPr lang="en-US" dirty="0"/>
              <a:t>Improve shade management, soil nutrition, genotype selection.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6F78-27B8-4C14-A6AC-EDB08AAD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2: Poor Tomato Color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4A53-0FB4-49C5-AA6F-8DCCDDCEC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Observed problem:</a:t>
            </a:r>
          </a:p>
          <a:p>
            <a:r>
              <a:rPr lang="en-US" dirty="0"/>
              <a:t>Pale red fruits.</a:t>
            </a:r>
          </a:p>
          <a:p>
            <a:pPr marL="0" indent="0">
              <a:buNone/>
            </a:pPr>
            <a:r>
              <a:rPr lang="en-US" dirty="0"/>
              <a:t>Biochemical cause:</a:t>
            </a:r>
          </a:p>
          <a:p>
            <a:r>
              <a:rPr lang="en-US" dirty="0"/>
              <a:t>Low lycopene biosynthesis.</a:t>
            </a:r>
          </a:p>
          <a:p>
            <a:pPr marL="0" indent="0">
              <a:buNone/>
            </a:pPr>
            <a:r>
              <a:rPr lang="en-US" dirty="0"/>
              <a:t>Applied solution:</a:t>
            </a:r>
          </a:p>
          <a:p>
            <a:r>
              <a:rPr lang="en-US" dirty="0"/>
              <a:t>Optimize temperature, variety selection, nutrient management.</a:t>
            </a:r>
          </a:p>
          <a:p>
            <a:endParaRPr lang="en-US" dirty="0"/>
          </a:p>
        </p:txBody>
      </p:sp>
      <p:pic>
        <p:nvPicPr>
          <p:cNvPr id="1026" name="Picture 2" descr="High Tunnels as a Unique Theatre for Investigating the Complex Causes of  Yellow Shoulder Disorder in Tomatoes">
            <a:extLst>
              <a:ext uri="{FF2B5EF4-FFF2-40B4-BE49-F238E27FC236}">
                <a16:creationId xmlns:a16="http://schemas.microsoft.com/office/drawing/2014/main" id="{D7CF0D97-2241-4503-9479-C6AB1350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5218"/>
            <a:ext cx="12192000" cy="24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49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E60C-2140-49D4-AAB3-2B1E809D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Low Enset Yield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CE19-2841-4C55-ADA2-956DC78B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Observed problem:</a:t>
            </a:r>
          </a:p>
          <a:p>
            <a:r>
              <a:rPr lang="en-US" dirty="0"/>
              <a:t>Low starch content.</a:t>
            </a:r>
          </a:p>
          <a:p>
            <a:pPr marL="0" indent="0">
              <a:buNone/>
            </a:pPr>
            <a:r>
              <a:rPr lang="en-US" dirty="0"/>
              <a:t>Biochemical cause:</a:t>
            </a:r>
          </a:p>
          <a:p>
            <a:r>
              <a:rPr lang="en-US" dirty="0"/>
              <a:t>Inefficient carbohydrate metabolism.</a:t>
            </a:r>
          </a:p>
          <a:p>
            <a:pPr marL="0" indent="0">
              <a:buNone/>
            </a:pPr>
            <a:r>
              <a:rPr lang="en-US" dirty="0"/>
              <a:t>Applied solution:</a:t>
            </a:r>
          </a:p>
          <a:p>
            <a:r>
              <a:rPr lang="en-US" dirty="0"/>
              <a:t>Clone selection, agronomic practices, biotechnology intervention.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5ABB-C604-436D-AC42-5EB9FFE4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1.5. Learning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4A6E3-C1FE-4F76-88ED-F104F37C1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this module, students should be able to:</a:t>
            </a:r>
          </a:p>
          <a:p>
            <a:r>
              <a:rPr lang="en-US" dirty="0"/>
              <a:t>Explain how biochemical processes determine horticultural productivity and quality.</a:t>
            </a:r>
          </a:p>
          <a:p>
            <a:r>
              <a:rPr lang="en-US" dirty="0"/>
              <a:t>Interpret yield and quality traits using biochemical concepts.</a:t>
            </a:r>
          </a:p>
          <a:p>
            <a:r>
              <a:rPr lang="en-US" dirty="0"/>
              <a:t>Analyze biochemical differences among major Ethiopian horticultural crops.</a:t>
            </a:r>
          </a:p>
          <a:p>
            <a:r>
              <a:rPr lang="en-US" dirty="0"/>
              <a:t>Apply biochemical knowledge to diagnose horticultural performance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8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2128-0446-4CA2-BC6F-E7495AF7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Applied Biochemistry in Horticulture?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D036-7FBE-46CC-8493-68237BA9F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Biochemistry is the </a:t>
            </a:r>
            <a:r>
              <a:rPr lang="en-US" dirty="0">
                <a:solidFill>
                  <a:srgbClr val="00B050"/>
                </a:solidFill>
              </a:rPr>
              <a:t>study of chemical processes </a:t>
            </a:r>
            <a:r>
              <a:rPr lang="en-US" dirty="0"/>
              <a:t>within living organisms.</a:t>
            </a:r>
          </a:p>
          <a:p>
            <a:r>
              <a:rPr lang="en-US" dirty="0"/>
              <a:t>In horticulture, biochemistry explains why plants </a:t>
            </a:r>
          </a:p>
          <a:p>
            <a:pPr lvl="1"/>
            <a:r>
              <a:rPr lang="en-US" dirty="0"/>
              <a:t>grow differently, </a:t>
            </a:r>
          </a:p>
          <a:p>
            <a:pPr lvl="1"/>
            <a:r>
              <a:rPr lang="en-US" dirty="0"/>
              <a:t>produce different yields, </a:t>
            </a:r>
          </a:p>
          <a:p>
            <a:pPr lvl="1"/>
            <a:r>
              <a:rPr lang="en-US" dirty="0"/>
              <a:t>flavors, colors, and stress responses.</a:t>
            </a:r>
          </a:p>
          <a:p>
            <a:r>
              <a:rPr lang="en-US" dirty="0"/>
              <a:t>Key Idea (Applied Perspective)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Traditional view</a:t>
            </a:r>
            <a:r>
              <a:rPr lang="en-US" dirty="0"/>
              <a:t>: Biochemistry explains plant metabolism.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Applied view</a:t>
            </a:r>
            <a:r>
              <a:rPr lang="en-US" dirty="0"/>
              <a:t>: Biochemistry predicts, diagnoses, and </a:t>
            </a:r>
            <a:r>
              <a:rPr lang="en-US" dirty="0">
                <a:solidFill>
                  <a:srgbClr val="00B050"/>
                </a:solidFill>
              </a:rPr>
              <a:t>improves horticultural performance</a:t>
            </a:r>
            <a:r>
              <a:rPr lang="en-US" dirty="0"/>
              <a:t>.</a:t>
            </a:r>
          </a:p>
          <a:p>
            <a:r>
              <a:rPr lang="en-US" dirty="0"/>
              <a:t>Thus, applied plant biochemistry links:</a:t>
            </a:r>
          </a:p>
          <a:p>
            <a:pPr lvl="1"/>
            <a:r>
              <a:rPr lang="en-US" dirty="0"/>
              <a:t>molecular processes → physiological traits → agronomic performance → market quality.</a:t>
            </a:r>
          </a:p>
        </p:txBody>
      </p:sp>
    </p:spTree>
    <p:extLst>
      <p:ext uri="{BB962C8B-B14F-4D97-AF65-F5344CB8AC3E}">
        <p14:creationId xmlns:p14="http://schemas.microsoft.com/office/powerpoint/2010/main" val="324328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C5AF-A497-45FF-9B06-AF1FD3A6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1.1 Role of Biochemistry in Crop Productivity and Quality</a:t>
            </a:r>
            <a:br>
              <a:rPr lang="en-US" sz="3600" b="1" dirty="0"/>
            </a:br>
            <a:r>
              <a:rPr lang="en-US" sz="3600" b="1" dirty="0"/>
              <a:t>1.1.1 </a:t>
            </a:r>
            <a:r>
              <a:rPr lang="en-US" sz="3600" b="1" dirty="0">
                <a:solidFill>
                  <a:srgbClr val="FF0000"/>
                </a:solidFill>
              </a:rPr>
              <a:t>Biochemical Processes </a:t>
            </a:r>
            <a:r>
              <a:rPr lang="en-US" sz="3600" b="1" dirty="0"/>
              <a:t>Underlying </a:t>
            </a:r>
            <a:r>
              <a:rPr lang="en-US" sz="3600" b="1" dirty="0">
                <a:solidFill>
                  <a:srgbClr val="00B050"/>
                </a:solidFill>
              </a:rPr>
              <a:t>Productivity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76CF7-5C4F-4BBE-AB43-DFC8660B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Crop productivity depends on biochemical efficiency in:</a:t>
            </a:r>
          </a:p>
          <a:p>
            <a:r>
              <a:rPr lang="en-US" dirty="0"/>
              <a:t>Photosynthesis –Biomass accumulation</a:t>
            </a:r>
          </a:p>
          <a:p>
            <a:pPr lvl="1"/>
            <a:r>
              <a:rPr lang="en-US" dirty="0"/>
              <a:t>Carbon fixation (Calvin cycle)</a:t>
            </a:r>
          </a:p>
          <a:p>
            <a:pPr lvl="1"/>
            <a:r>
              <a:rPr lang="en-US" dirty="0"/>
              <a:t>Chlorophyll synthesis</a:t>
            </a:r>
          </a:p>
          <a:p>
            <a:pPr lvl="1"/>
            <a:r>
              <a:rPr lang="en-US" dirty="0"/>
              <a:t>Enzyme activity (</a:t>
            </a:r>
            <a:r>
              <a:rPr lang="en-US" dirty="0" err="1"/>
              <a:t>RuBisCO</a:t>
            </a:r>
            <a:r>
              <a:rPr lang="en-US" dirty="0"/>
              <a:t>)</a:t>
            </a:r>
          </a:p>
          <a:p>
            <a:r>
              <a:rPr lang="en-US" dirty="0"/>
              <a:t>Respiration– energy generation </a:t>
            </a:r>
          </a:p>
          <a:p>
            <a:pPr lvl="1"/>
            <a:r>
              <a:rPr lang="en-US" dirty="0"/>
              <a:t>ATP production</a:t>
            </a:r>
          </a:p>
          <a:p>
            <a:pPr lvl="1"/>
            <a:r>
              <a:rPr lang="en-US" dirty="0"/>
              <a:t>Energy allocation to growth and yield</a:t>
            </a:r>
          </a:p>
          <a:p>
            <a:r>
              <a:rPr lang="en-US" dirty="0"/>
              <a:t>Nutrient metabolism---Nutrient uptake and assimilation </a:t>
            </a:r>
          </a:p>
          <a:p>
            <a:pPr lvl="1"/>
            <a:r>
              <a:rPr lang="en-US" dirty="0"/>
              <a:t>Nitrogen assimilation (nitrate reductase, glutamine synthetase)</a:t>
            </a:r>
          </a:p>
          <a:p>
            <a:pPr lvl="1"/>
            <a:r>
              <a:rPr lang="en-US" dirty="0"/>
              <a:t>Phosphorus and potassium metabolism</a:t>
            </a:r>
          </a:p>
          <a:p>
            <a:r>
              <a:rPr lang="en-US" dirty="0"/>
              <a:t>Hormonal regulation-----grow and development </a:t>
            </a:r>
          </a:p>
          <a:p>
            <a:pPr lvl="1"/>
            <a:r>
              <a:rPr lang="en-US" dirty="0"/>
              <a:t>Auxins, gibberellins, </a:t>
            </a:r>
            <a:r>
              <a:rPr lang="en-US" dirty="0" err="1"/>
              <a:t>cytokinins</a:t>
            </a:r>
            <a:r>
              <a:rPr lang="en-US" dirty="0"/>
              <a:t>, ABA, ethylene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1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EDB4-ED86-4A07-B7F0-3CF6F9B3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1.1 Role of Biochemistry in Crop Productivity and Quality </a:t>
            </a:r>
            <a:br>
              <a:rPr lang="en-US" sz="3200" b="1" dirty="0"/>
            </a:br>
            <a:r>
              <a:rPr lang="en-US" sz="3200" b="1" dirty="0"/>
              <a:t>1.1.2 Biochemical Determinants of </a:t>
            </a:r>
            <a:r>
              <a:rPr lang="en-US" sz="3200" b="1" dirty="0">
                <a:solidFill>
                  <a:srgbClr val="00B050"/>
                </a:solidFill>
              </a:rPr>
              <a:t>Quality.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dirty="0" err="1"/>
              <a:t>Quality</a:t>
            </a:r>
            <a:r>
              <a:rPr lang="en-US" sz="3200" dirty="0"/>
              <a:t> traits are biochemical outcomes: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00F16E-7394-436F-A999-62EA9E71620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34870"/>
          <a:ext cx="10515600" cy="3962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8553017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47557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/>
                        <a:t>Quality Attribute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Biochemical Basis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058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/>
                        <a:t>Taste (sweetness, bitterness)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Sugars, alkaloids, organic acids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387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/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Pigments (chlorophyll, carotenoids, anthocyanins)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442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/>
                        <a:t>Aroma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Volatile organic compounds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085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/>
                        <a:t>Texture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Cell wall polymers (cellulose, pectin, lignin)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99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/>
                        <a:t>Nutritional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Vitamins, proteins, antioxidants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06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85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BA73-F878-4C53-9612-F0A02841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6B66-4036-44F2-BB7B-273F156E9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High-yield tomato varieties:</a:t>
            </a:r>
          </a:p>
          <a:p>
            <a:pPr lvl="1"/>
            <a:r>
              <a:rPr lang="en-US" dirty="0"/>
              <a:t>Efficient photosynthesis</a:t>
            </a:r>
          </a:p>
          <a:p>
            <a:pPr lvl="1"/>
            <a:r>
              <a:rPr lang="en-US" dirty="0"/>
              <a:t>Strong carbohydrate Partitioning</a:t>
            </a:r>
          </a:p>
          <a:p>
            <a:r>
              <a:rPr lang="en-US" dirty="0"/>
              <a:t>High-quality mango:</a:t>
            </a:r>
          </a:p>
          <a:p>
            <a:pPr lvl="1"/>
            <a:r>
              <a:rPr lang="en-US" dirty="0"/>
              <a:t>High sugar biosynthesis</a:t>
            </a:r>
          </a:p>
          <a:p>
            <a:pPr lvl="1"/>
            <a:r>
              <a:rPr lang="en-US" dirty="0"/>
              <a:t>Balanced organic acids</a:t>
            </a:r>
          </a:p>
          <a:p>
            <a:pPr lvl="1"/>
            <a:r>
              <a:rPr lang="en-US" dirty="0"/>
              <a:t>Rich carotenoids</a:t>
            </a:r>
          </a:p>
        </p:txBody>
      </p:sp>
    </p:spTree>
    <p:extLst>
      <p:ext uri="{BB962C8B-B14F-4D97-AF65-F5344CB8AC3E}">
        <p14:creationId xmlns:p14="http://schemas.microsoft.com/office/powerpoint/2010/main" val="144956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8AF4-6494-46BE-8ABA-5E249258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000" b="1" dirty="0"/>
              <a:t>1.2 Biochemical Basis of Horticultural Traits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A75A-1FA0-42B2-B9AA-1E21724C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Horticultural traits</a:t>
            </a:r>
            <a:r>
              <a:rPr lang="en-US" dirty="0"/>
              <a:t> are measurable characteristics of horticultural crops that determine their </a:t>
            </a:r>
          </a:p>
          <a:p>
            <a:pPr lvl="1"/>
            <a:r>
              <a:rPr lang="en-US" b="1" dirty="0"/>
              <a:t>growth, </a:t>
            </a:r>
          </a:p>
          <a:p>
            <a:pPr lvl="1"/>
            <a:r>
              <a:rPr lang="en-US" b="1" dirty="0"/>
              <a:t>productivity, </a:t>
            </a:r>
          </a:p>
          <a:p>
            <a:pPr lvl="1"/>
            <a:r>
              <a:rPr lang="en-US" b="1" dirty="0"/>
              <a:t>Quality, </a:t>
            </a:r>
          </a:p>
          <a:p>
            <a:pPr lvl="1"/>
            <a:r>
              <a:rPr lang="en-US" b="1" dirty="0"/>
              <a:t>adaptation, and </a:t>
            </a:r>
          </a:p>
          <a:p>
            <a:pPr lvl="1"/>
            <a:r>
              <a:rPr lang="en-US" b="1" dirty="0"/>
              <a:t>market value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Most horticultural traits are controlled by:</a:t>
            </a:r>
            <a:endParaRPr lang="en-US" sz="2400" dirty="0"/>
          </a:p>
          <a:p>
            <a:pPr lvl="0"/>
            <a:r>
              <a:rPr lang="en-US" dirty="0"/>
              <a:t>Genes (genetics)</a:t>
            </a:r>
            <a:endParaRPr lang="en-US" sz="2400" dirty="0"/>
          </a:p>
          <a:p>
            <a:pPr lvl="0"/>
            <a:r>
              <a:rPr lang="en-US" dirty="0"/>
              <a:t>Enzymes (biochemistry)</a:t>
            </a:r>
            <a:endParaRPr lang="en-US" sz="2400" dirty="0"/>
          </a:p>
          <a:p>
            <a:pPr lvl="0"/>
            <a:r>
              <a:rPr lang="en-US" dirty="0"/>
              <a:t>Hormones (physiology)</a:t>
            </a:r>
            <a:endParaRPr lang="en-US" sz="2400" dirty="0"/>
          </a:p>
          <a:p>
            <a:pPr lvl="0"/>
            <a:r>
              <a:rPr lang="en-US" dirty="0"/>
              <a:t>Environment (ecology and management)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44F0-AEAC-4437-818A-15F23CF9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1.2.1 Yield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1D70-419B-419D-AC03-7D368A41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Yield is a biochemical outcome of:</a:t>
            </a:r>
          </a:p>
          <a:p>
            <a:pPr marL="0" indent="0">
              <a:buNone/>
            </a:pPr>
            <a:r>
              <a:rPr lang="en-US" dirty="0"/>
              <a:t>1. Carbon metabolism</a:t>
            </a:r>
          </a:p>
          <a:p>
            <a:r>
              <a:rPr lang="en-US" dirty="0"/>
              <a:t>Source–sink relationships</a:t>
            </a:r>
          </a:p>
          <a:p>
            <a:r>
              <a:rPr lang="en-US" dirty="0"/>
              <a:t>Starch and sucrose synthesis</a:t>
            </a:r>
          </a:p>
          <a:p>
            <a:pPr marL="0" indent="0">
              <a:buNone/>
            </a:pPr>
            <a:r>
              <a:rPr lang="en-US" dirty="0"/>
              <a:t>2. Nitrogen metabolism</a:t>
            </a:r>
          </a:p>
          <a:p>
            <a:r>
              <a:rPr lang="en-US" dirty="0"/>
              <a:t>Protein synthesis</a:t>
            </a:r>
          </a:p>
          <a:p>
            <a:r>
              <a:rPr lang="en-US" dirty="0"/>
              <a:t>Enzyme production</a:t>
            </a:r>
          </a:p>
          <a:p>
            <a:pPr marL="0" indent="0">
              <a:buNone/>
            </a:pPr>
            <a:r>
              <a:rPr lang="en-US" dirty="0"/>
              <a:t>3. Hormonal balance</a:t>
            </a:r>
          </a:p>
          <a:p>
            <a:r>
              <a:rPr lang="en-US" dirty="0"/>
              <a:t>Flowering and fruit set regulation</a:t>
            </a:r>
          </a:p>
          <a:p>
            <a:pPr marL="0" indent="0">
              <a:buNone/>
            </a:pPr>
            <a:r>
              <a:rPr lang="en-US" dirty="0"/>
              <a:t>Applied insight: </a:t>
            </a:r>
          </a:p>
          <a:p>
            <a:r>
              <a:rPr lang="en-US" dirty="0"/>
              <a:t>Yield differences among varieties are often biochemical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374454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Widescreen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Module 1: Applied Biochemistry in Horticulture Systems</vt:lpstr>
      <vt:lpstr>1.5. Learning Outcomes</vt:lpstr>
      <vt:lpstr>Why Applied Biochemistry in Horticulture?</vt:lpstr>
      <vt:lpstr>1.1 Role of Biochemistry in Crop Productivity and Quality 1.1.1 Biochemical Processes Underlying Productivity </vt:lpstr>
      <vt:lpstr>1.1 Role of Biochemistry in Crop Productivity and Quality  1.1.2 Biochemical Determinants of Quality.  Quality traits are biochemical outcomes: </vt:lpstr>
      <vt:lpstr>Example  </vt:lpstr>
      <vt:lpstr> 1.2 Biochemical Basis of Horticultural Traits </vt:lpstr>
      <vt:lpstr>1.2.1 Yield </vt:lpstr>
      <vt:lpstr>1.2.2 Flavor</vt:lpstr>
      <vt:lpstr>1.2.3 Color </vt:lpstr>
      <vt:lpstr>1.2.4 Aroma</vt:lpstr>
      <vt:lpstr>1.3 Case Studies: Ethiopian Priority Crops</vt:lpstr>
      <vt:lpstr>1.3.1 Coffee (Coffea arabica) Key biochemical compounds: </vt:lpstr>
      <vt:lpstr>1.3.2 Enset (Ensete ventricosum)</vt:lpstr>
      <vt:lpstr>1.3.3 Fruits (e.g., Mango, Banana, Citrus) </vt:lpstr>
      <vt:lpstr>1.3.4 Vegetables (e.g., Tomato, Onion, Pepper) </vt:lpstr>
      <vt:lpstr>1.3.5 Root and Tuber Crops (e.g., Potato, Sweet potato, Cassava)</vt:lpstr>
      <vt:lpstr>1.4 Biochemical Interpretation of Horticultural Performance</vt:lpstr>
      <vt:lpstr>1.4.1 From Field Observation to Biochemical Explanation </vt:lpstr>
      <vt:lpstr>Example 1: Low Coffee Quality</vt:lpstr>
      <vt:lpstr>Example 2: Poor Tomato Color</vt:lpstr>
      <vt:lpstr>Example 3: Low Enset 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Mitiku Muanenda</dc:creator>
  <cp:lastModifiedBy>Mitiku Muanenda</cp:lastModifiedBy>
  <cp:revision>1</cp:revision>
  <dcterms:created xsi:type="dcterms:W3CDTF">2026-02-18T05:35:55Z</dcterms:created>
  <dcterms:modified xsi:type="dcterms:W3CDTF">2026-02-18T05:36:22Z</dcterms:modified>
</cp:coreProperties>
</file>